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61" r:id="rId2"/>
    <p:sldId id="257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86" r:id="rId28"/>
    <p:sldId id="287" r:id="rId29"/>
    <p:sldId id="288" r:id="rId30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165" autoAdjust="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2190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382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199C9E-5186-4C2F-8B37-DDA35A6E4612}" type="datetimeFigureOut">
              <a:rPr lang="it-IT" smtClean="0"/>
              <a:t>14/02/2016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E90A5F-FBF0-458C-B4D7-4E1BCE82384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81097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D23CE-1244-413C-A179-17E9276B27D0}" type="datetimeFigureOut">
              <a:rPr lang="it-IT" smtClean="0"/>
              <a:t>14/02/2016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D87209-C38A-41E3-829A-38F7F5BF467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6671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D87209-C38A-41E3-829A-38F7F5BF4672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8583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 smtClean="0"/>
              <a:t>Fare clic per modificare lo stile del titolo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Fare clic per modificare lo stile del sottotitolo dello schema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14/02/2016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14/02/2016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>
            <a:normAutofit/>
          </a:bodyPr>
          <a:lstStyle>
            <a:lvl1pPr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800">
                <a:latin typeface="+mn-lt"/>
              </a:defRPr>
            </a:lvl3pPr>
            <a:lvl4pPr>
              <a:defRPr sz="1800">
                <a:latin typeface="+mn-lt"/>
              </a:defRPr>
            </a:lvl4pPr>
            <a:lvl5pPr>
              <a:defRPr sz="1800">
                <a:latin typeface="+mn-lt"/>
              </a:defRPr>
            </a:lvl5pPr>
          </a:lstStyle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1285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smtClean="0">
                <a:solidFill>
                  <a:srgbClr val="FFFFFF"/>
                </a:solidFill>
                <a:latin typeface="Arial"/>
                <a:cs typeface="Arial"/>
              </a:rPr>
              <a:t>Mattia</a:t>
            </a:r>
            <a:r>
              <a:rPr lang="it-IT" sz="1200" b="1" baseline="0" dirty="0" smtClean="0">
                <a:solidFill>
                  <a:srgbClr val="FFFFFF"/>
                </a:solidFill>
                <a:latin typeface="Arial"/>
                <a:cs typeface="Arial"/>
              </a:rPr>
              <a:t> Dagrada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14/02/2016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14/02/2016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14/02/2016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14/02/2016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14/02/2016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14/02/2016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14/02/2016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iming>
    <p:tnLst>
      <p:par>
        <p:cTn id="1" dur="indefinite" restart="never" nodeType="tmRoot"/>
      </p:par>
    </p:tnLst>
  </p:timing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0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 smtClean="0"/>
              <a:t>Titolo presentazione</a:t>
            </a:r>
            <a:br>
              <a:rPr lang="it-IT" sz="2800" dirty="0" smtClean="0"/>
            </a:br>
            <a:r>
              <a:rPr lang="it-IT" sz="2800" dirty="0" smtClean="0"/>
              <a:t>sottotitolo</a:t>
            </a:r>
            <a:endParaRPr lang="it-IT" sz="2800" dirty="0"/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0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 smtClean="0">
                <a:solidFill>
                  <a:schemeClr val="bg1"/>
                </a:solidFill>
              </a:rPr>
              <a:t>Milano, XX mese 20XX</a:t>
            </a:r>
            <a:endParaRPr lang="it-IT" b="1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 err="1" smtClean="0"/>
              <a:t>MyTaxiService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err="1">
                <a:solidFill>
                  <a:schemeClr val="bg1"/>
                </a:solidFill>
              </a:rPr>
              <a:t>Requirement</a:t>
            </a:r>
            <a:r>
              <a:rPr lang="it-IT" dirty="0">
                <a:solidFill>
                  <a:schemeClr val="bg1"/>
                </a:solidFill>
              </a:rPr>
              <a:t> Analysis and </a:t>
            </a:r>
            <a:r>
              <a:rPr lang="it-IT" dirty="0" err="1">
                <a:solidFill>
                  <a:schemeClr val="bg1"/>
                </a:solidFill>
              </a:rPr>
              <a:t>Specification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Document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Mockup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7551" y="1452155"/>
            <a:ext cx="2262981" cy="4525963"/>
          </a:xfrm>
        </p:spPr>
      </p:pic>
    </p:spTree>
    <p:extLst>
      <p:ext uri="{BB962C8B-B14F-4D97-AF65-F5344CB8AC3E}">
        <p14:creationId xmlns:p14="http://schemas.microsoft.com/office/powerpoint/2010/main" val="570979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API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945390" y="1713411"/>
            <a:ext cx="7267303" cy="1987731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sz="1800" dirty="0">
                <a:latin typeface="+mj-lt"/>
              </a:rPr>
              <a:t>For taxi waiting time and other minor features we decided to use Google</a:t>
            </a:r>
          </a:p>
          <a:p>
            <a:pPr algn="just"/>
            <a:r>
              <a:rPr lang="en-US" sz="1800" dirty="0">
                <a:latin typeface="+mj-lt"/>
              </a:rPr>
              <a:t>Maps API. It is a very powerful library that perfectly fits our needs. When</a:t>
            </a:r>
          </a:p>
          <a:p>
            <a:pPr algn="just"/>
            <a:r>
              <a:rPr lang="en-US" sz="1800" dirty="0">
                <a:latin typeface="+mj-lt"/>
              </a:rPr>
              <a:t>a taxi accepts a request, the system retrieves its position and, through those</a:t>
            </a:r>
          </a:p>
          <a:p>
            <a:pPr algn="just"/>
            <a:r>
              <a:rPr lang="en-US" sz="1800" dirty="0">
                <a:latin typeface="+mj-lt"/>
              </a:rPr>
              <a:t>APIs, is able to process either the hypothetical route that the taxi will follow</a:t>
            </a:r>
          </a:p>
          <a:p>
            <a:pPr algn="just"/>
            <a:r>
              <a:rPr lang="en-US" sz="1800" dirty="0">
                <a:latin typeface="+mj-lt"/>
              </a:rPr>
              <a:t>to reach the passenger’s position and, consequently, the arrival time. The</a:t>
            </a:r>
          </a:p>
          <a:p>
            <a:pPr algn="just"/>
            <a:r>
              <a:rPr lang="en-US" sz="1800" dirty="0">
                <a:latin typeface="+mj-lt"/>
              </a:rPr>
              <a:t>system will, then, forward those information to the passenger.</a:t>
            </a:r>
            <a:endParaRPr lang="it-IT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97244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Functional</a:t>
            </a:r>
            <a:r>
              <a:rPr lang="it-IT" dirty="0" smtClean="0"/>
              <a:t> </a:t>
            </a:r>
            <a:r>
              <a:rPr lang="it-IT" dirty="0" err="1" smtClean="0"/>
              <a:t>Requirements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Permit a guest to register to the service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Registration form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Information verification</a:t>
            </a:r>
          </a:p>
          <a:p>
            <a:r>
              <a:rPr lang="en-US" b="1" dirty="0"/>
              <a:t>Permit a guest to sign </a:t>
            </a:r>
            <a:r>
              <a:rPr lang="en-US" b="1" dirty="0" smtClean="0"/>
              <a:t>in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Sign in form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Information verification</a:t>
            </a:r>
          </a:p>
          <a:p>
            <a:r>
              <a:rPr lang="en-US" b="1" dirty="0"/>
              <a:t>Permit a guest to request a </a:t>
            </a:r>
            <a:r>
              <a:rPr lang="en-US" b="1" dirty="0" smtClean="0"/>
              <a:t>taxi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Request form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Position</a:t>
            </a:r>
          </a:p>
          <a:p>
            <a:r>
              <a:rPr lang="en-US" b="1" dirty="0"/>
              <a:t>Permit a registered passenger to request a </a:t>
            </a:r>
            <a:r>
              <a:rPr lang="en-US" b="1" dirty="0" smtClean="0"/>
              <a:t>taxi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Position </a:t>
            </a:r>
          </a:p>
          <a:p>
            <a:r>
              <a:rPr lang="en-US" b="1" dirty="0"/>
              <a:t>Permit a registered passenger to make a </a:t>
            </a:r>
            <a:r>
              <a:rPr lang="en-US" b="1" dirty="0" smtClean="0"/>
              <a:t>reservation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Reservation form with origin and destination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Time constraint</a:t>
            </a:r>
          </a:p>
        </p:txBody>
      </p:sp>
    </p:spTree>
    <p:extLst>
      <p:ext uri="{BB962C8B-B14F-4D97-AF65-F5344CB8AC3E}">
        <p14:creationId xmlns:p14="http://schemas.microsoft.com/office/powerpoint/2010/main" val="933933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Functional</a:t>
            </a:r>
            <a:r>
              <a:rPr lang="it-IT" dirty="0" smtClean="0"/>
              <a:t> </a:t>
            </a:r>
            <a:r>
              <a:rPr lang="it-IT" dirty="0" err="1" smtClean="0"/>
              <a:t>Requirements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Permit a registered passenger to cancel a </a:t>
            </a:r>
            <a:r>
              <a:rPr lang="en-US" b="1" dirty="0" smtClean="0"/>
              <a:t>reservation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Time constraint</a:t>
            </a:r>
          </a:p>
          <a:p>
            <a:r>
              <a:rPr lang="en-US" b="1" dirty="0" smtClean="0"/>
              <a:t>Permit </a:t>
            </a:r>
            <a:r>
              <a:rPr lang="en-US" b="1" dirty="0"/>
              <a:t>a taxi driver to give the system his </a:t>
            </a:r>
            <a:r>
              <a:rPr lang="en-US" b="1" dirty="0" smtClean="0"/>
              <a:t>availability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New status different from actual one</a:t>
            </a:r>
          </a:p>
          <a:p>
            <a:r>
              <a:rPr lang="en-US" b="1" dirty="0" smtClean="0"/>
              <a:t>Permit </a:t>
            </a:r>
            <a:r>
              <a:rPr lang="en-US" b="1" dirty="0"/>
              <a:t>a taxi driver to revoke his </a:t>
            </a:r>
            <a:r>
              <a:rPr lang="en-US" b="1" dirty="0" smtClean="0"/>
              <a:t>availability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New status different from actual on</a:t>
            </a:r>
          </a:p>
          <a:p>
            <a:r>
              <a:rPr lang="en-US" b="1" dirty="0" smtClean="0"/>
              <a:t>Permit a taxi driver to accept a ride request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System removes taxi from the queue in order to submit request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Taxi set as unavailable</a:t>
            </a:r>
            <a:endParaRPr lang="en-US" dirty="0"/>
          </a:p>
          <a:p>
            <a:r>
              <a:rPr lang="en-US" b="1" dirty="0" smtClean="0"/>
              <a:t>Permit </a:t>
            </a:r>
            <a:r>
              <a:rPr lang="en-US" b="1" dirty="0"/>
              <a:t>a taxi driver to refuse a ride </a:t>
            </a:r>
            <a:r>
              <a:rPr lang="en-US" b="1" dirty="0" smtClean="0"/>
              <a:t>request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System removes taxi from the queue in order to submit request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System places the taxi again in queue in the last position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26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Class </a:t>
            </a:r>
            <a:r>
              <a:rPr lang="it-IT" dirty="0" err="1" smtClean="0"/>
              <a:t>diagram</a:t>
            </a:r>
            <a:r>
              <a:rPr lang="it-IT" dirty="0" smtClean="0"/>
              <a:t/>
            </a:r>
            <a:br>
              <a:rPr lang="it-IT" dirty="0" smtClean="0"/>
            </a:b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1762" y="1600200"/>
            <a:ext cx="4394138" cy="4525963"/>
          </a:xfrm>
        </p:spPr>
      </p:pic>
    </p:spTree>
    <p:extLst>
      <p:ext uri="{BB962C8B-B14F-4D97-AF65-F5344CB8AC3E}">
        <p14:creationId xmlns:p14="http://schemas.microsoft.com/office/powerpoint/2010/main" val="3989909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Use Case </a:t>
            </a:r>
            <a:r>
              <a:rPr lang="it-IT" dirty="0" err="1" smtClean="0"/>
              <a:t>diagram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480" y="1349828"/>
            <a:ext cx="4082064" cy="4776335"/>
          </a:xfrm>
        </p:spPr>
      </p:pic>
    </p:spTree>
    <p:extLst>
      <p:ext uri="{BB962C8B-B14F-4D97-AF65-F5344CB8AC3E}">
        <p14:creationId xmlns:p14="http://schemas.microsoft.com/office/powerpoint/2010/main" val="1256248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Sequence</a:t>
            </a:r>
            <a:r>
              <a:rPr lang="it-IT" dirty="0" smtClean="0"/>
              <a:t> </a:t>
            </a:r>
            <a:r>
              <a:rPr lang="it-IT" dirty="0" err="1" smtClean="0"/>
              <a:t>Diagram</a:t>
            </a:r>
            <a:r>
              <a:rPr lang="it-IT" dirty="0" smtClean="0"/>
              <a:t> – Guest </a:t>
            </a:r>
            <a:r>
              <a:rPr lang="it-IT" dirty="0" err="1" smtClean="0"/>
              <a:t>registration</a:t>
            </a:r>
            <a:r>
              <a:rPr lang="it-IT" dirty="0" smtClean="0"/>
              <a:t/>
            </a:r>
            <a:br>
              <a:rPr lang="it-IT" dirty="0" smtClean="0"/>
            </a:b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731" y="1347651"/>
            <a:ext cx="5376201" cy="4525963"/>
          </a:xfrm>
        </p:spPr>
      </p:pic>
    </p:spTree>
    <p:extLst>
      <p:ext uri="{BB962C8B-B14F-4D97-AF65-F5344CB8AC3E}">
        <p14:creationId xmlns:p14="http://schemas.microsoft.com/office/powerpoint/2010/main" val="631989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Sequence</a:t>
            </a:r>
            <a:r>
              <a:rPr lang="it-IT" dirty="0" smtClean="0"/>
              <a:t> </a:t>
            </a:r>
            <a:r>
              <a:rPr lang="it-IT" dirty="0" err="1" smtClean="0"/>
              <a:t>Diagram</a:t>
            </a:r>
            <a:r>
              <a:rPr lang="it-IT" dirty="0" smtClean="0"/>
              <a:t> – Guest </a:t>
            </a:r>
            <a:r>
              <a:rPr lang="it-IT" dirty="0" err="1" smtClean="0"/>
              <a:t>makes</a:t>
            </a:r>
            <a:r>
              <a:rPr lang="it-IT" dirty="0" smtClean="0"/>
              <a:t> a taxi </a:t>
            </a:r>
            <a:r>
              <a:rPr lang="it-IT" dirty="0" err="1" smtClean="0"/>
              <a:t>request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598" y="1600200"/>
            <a:ext cx="5268466" cy="4525963"/>
          </a:xfrm>
        </p:spPr>
      </p:pic>
    </p:spTree>
    <p:extLst>
      <p:ext uri="{BB962C8B-B14F-4D97-AF65-F5344CB8AC3E}">
        <p14:creationId xmlns:p14="http://schemas.microsoft.com/office/powerpoint/2010/main" val="7651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</a:t>
            </a:r>
            <a:r>
              <a:rPr lang="it-IT" dirty="0" smtClean="0"/>
              <a:t>– </a:t>
            </a:r>
            <a:r>
              <a:rPr lang="it-IT" dirty="0" err="1" smtClean="0"/>
              <a:t>Registered</a:t>
            </a:r>
            <a:r>
              <a:rPr lang="it-IT" dirty="0" smtClean="0"/>
              <a:t> </a:t>
            </a:r>
            <a:r>
              <a:rPr lang="it-IT" dirty="0" err="1" smtClean="0"/>
              <a:t>Passenger</a:t>
            </a:r>
            <a:r>
              <a:rPr lang="it-IT" dirty="0" smtClean="0"/>
              <a:t> </a:t>
            </a:r>
            <a:r>
              <a:rPr lang="it-IT" dirty="0" err="1" smtClean="0"/>
              <a:t>sign</a:t>
            </a:r>
            <a:r>
              <a:rPr lang="it-IT" dirty="0" smtClean="0"/>
              <a:t> in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173" y="1600200"/>
            <a:ext cx="6203316" cy="4525963"/>
          </a:xfrm>
        </p:spPr>
      </p:pic>
    </p:spTree>
    <p:extLst>
      <p:ext uri="{BB962C8B-B14F-4D97-AF65-F5344CB8AC3E}">
        <p14:creationId xmlns:p14="http://schemas.microsoft.com/office/powerpoint/2010/main" val="266421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</a:t>
            </a:r>
            <a:r>
              <a:rPr lang="it-IT" dirty="0" smtClean="0"/>
              <a:t>– </a:t>
            </a:r>
            <a:r>
              <a:rPr lang="it-IT" dirty="0" err="1" smtClean="0"/>
              <a:t>Registered</a:t>
            </a:r>
            <a:r>
              <a:rPr lang="it-IT" dirty="0" smtClean="0"/>
              <a:t> </a:t>
            </a:r>
            <a:r>
              <a:rPr lang="it-IT" dirty="0" err="1" smtClean="0"/>
              <a:t>Passenger</a:t>
            </a:r>
            <a:r>
              <a:rPr lang="it-IT" dirty="0" smtClean="0"/>
              <a:t> </a:t>
            </a:r>
            <a:r>
              <a:rPr lang="it-IT" dirty="0" err="1" smtClean="0"/>
              <a:t>makes</a:t>
            </a:r>
            <a:r>
              <a:rPr lang="it-IT" dirty="0" smtClean="0"/>
              <a:t> a </a:t>
            </a:r>
            <a:r>
              <a:rPr lang="it-IT" dirty="0" err="1" smtClean="0"/>
              <a:t>reservation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044" y="1600200"/>
            <a:ext cx="5029574" cy="4525963"/>
          </a:xfrm>
        </p:spPr>
      </p:pic>
    </p:spTree>
    <p:extLst>
      <p:ext uri="{BB962C8B-B14F-4D97-AF65-F5344CB8AC3E}">
        <p14:creationId xmlns:p14="http://schemas.microsoft.com/office/powerpoint/2010/main" val="1324295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Introduction</a:t>
            </a:r>
            <a:r>
              <a:rPr lang="it-IT" dirty="0" smtClean="0"/>
              <a:t/>
            </a:r>
            <a:br>
              <a:rPr lang="it-IT" dirty="0" smtClean="0"/>
            </a:br>
            <a:endParaRPr lang="it-IT" dirty="0"/>
          </a:p>
        </p:txBody>
      </p:sp>
      <p:sp>
        <p:nvSpPr>
          <p:cNvPr id="6" name="CasellaDiTesto 5"/>
          <p:cNvSpPr txBox="1"/>
          <p:nvPr/>
        </p:nvSpPr>
        <p:spPr>
          <a:xfrm>
            <a:off x="444137" y="1628503"/>
            <a:ext cx="8133806" cy="31393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dirty="0" smtClean="0"/>
              <a:t>The government of a large city wants to optimize its taxi service.</a:t>
            </a:r>
          </a:p>
          <a:p>
            <a:endParaRPr lang="en-US" dirty="0"/>
          </a:p>
          <a:p>
            <a:r>
              <a:rPr lang="en-US" dirty="0" smtClean="0"/>
              <a:t>The </a:t>
            </a:r>
            <a:r>
              <a:rPr lang="en-US" dirty="0"/>
              <a:t>aim of </a:t>
            </a:r>
            <a:r>
              <a:rPr lang="en-US" dirty="0" smtClean="0"/>
              <a:t>the </a:t>
            </a:r>
            <a:r>
              <a:rPr lang="en-US" dirty="0"/>
              <a:t>project is to create a </a:t>
            </a:r>
            <a:r>
              <a:rPr lang="en-US" b="1" dirty="0"/>
              <a:t>brand new taxi applicatio</a:t>
            </a:r>
            <a:r>
              <a:rPr lang="en-US" dirty="0"/>
              <a:t>n that is</a:t>
            </a:r>
          </a:p>
          <a:p>
            <a:r>
              <a:rPr lang="en-US" dirty="0"/>
              <a:t>used by both the taxi drivers and the passengers to access the taxi </a:t>
            </a:r>
            <a:r>
              <a:rPr lang="en-US" dirty="0" smtClean="0"/>
              <a:t>service.</a:t>
            </a:r>
          </a:p>
          <a:p>
            <a:r>
              <a:rPr lang="en-US" b="1" dirty="0" smtClean="0"/>
              <a:t>Passengers</a:t>
            </a:r>
            <a:r>
              <a:rPr lang="en-US" dirty="0" smtClean="0"/>
              <a:t> can request or reserve a taxi through a web or a mobile application. </a:t>
            </a:r>
          </a:p>
          <a:p>
            <a:r>
              <a:rPr lang="en-US" b="1" dirty="0" smtClean="0"/>
              <a:t>Taxi </a:t>
            </a:r>
            <a:r>
              <a:rPr lang="en-US" b="1" dirty="0"/>
              <a:t>drivers </a:t>
            </a:r>
            <a:r>
              <a:rPr lang="en-US" dirty="0"/>
              <a:t>can </a:t>
            </a:r>
            <a:r>
              <a:rPr lang="en-US" dirty="0" smtClean="0"/>
              <a:t>access the </a:t>
            </a:r>
            <a:r>
              <a:rPr lang="en-US" dirty="0"/>
              <a:t>service only from mobile application. </a:t>
            </a:r>
            <a:endParaRPr lang="en-US" dirty="0" smtClean="0"/>
          </a:p>
          <a:p>
            <a:r>
              <a:rPr lang="en-US" dirty="0" smtClean="0"/>
              <a:t>They can manage their availability and ride requests that they receive from the system.</a:t>
            </a:r>
          </a:p>
          <a:p>
            <a:r>
              <a:rPr lang="en-US" b="1" dirty="0" smtClean="0"/>
              <a:t>The </a:t>
            </a:r>
            <a:r>
              <a:rPr lang="en-US" b="1" dirty="0"/>
              <a:t>system </a:t>
            </a:r>
            <a:r>
              <a:rPr lang="en-US" dirty="0"/>
              <a:t>has </a:t>
            </a:r>
            <a:r>
              <a:rPr lang="en-US" dirty="0" smtClean="0"/>
              <a:t>the city </a:t>
            </a:r>
            <a:r>
              <a:rPr lang="en-US" dirty="0"/>
              <a:t>map divided into areas </a:t>
            </a:r>
            <a:r>
              <a:rPr lang="en-US" dirty="0" smtClean="0"/>
              <a:t>and </a:t>
            </a:r>
            <a:r>
              <a:rPr lang="en-US" dirty="0"/>
              <a:t>holds a taxi queue in each area</a:t>
            </a:r>
            <a:r>
              <a:rPr lang="en-US" dirty="0" smtClean="0"/>
              <a:t>. It manages the taxis in queue based on their availability and what kind of answer they give to a given request.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</a:t>
            </a:r>
            <a:r>
              <a:rPr lang="it-IT" dirty="0" smtClean="0"/>
              <a:t>– </a:t>
            </a:r>
            <a:r>
              <a:rPr lang="it-IT" dirty="0" err="1" smtClean="0"/>
              <a:t>Registered</a:t>
            </a:r>
            <a:r>
              <a:rPr lang="it-IT" dirty="0" smtClean="0"/>
              <a:t> </a:t>
            </a:r>
            <a:r>
              <a:rPr lang="it-IT" dirty="0" err="1" smtClean="0"/>
              <a:t>Passenger</a:t>
            </a:r>
            <a:r>
              <a:rPr lang="it-IT" dirty="0" smtClean="0"/>
              <a:t> </a:t>
            </a:r>
            <a:r>
              <a:rPr lang="it-IT" dirty="0" err="1" smtClean="0"/>
              <a:t>makes</a:t>
            </a:r>
            <a:r>
              <a:rPr lang="it-IT" dirty="0" smtClean="0"/>
              <a:t> a taxi </a:t>
            </a:r>
            <a:r>
              <a:rPr lang="it-IT" dirty="0" err="1" smtClean="0"/>
              <a:t>request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6922" y="1600200"/>
            <a:ext cx="5163818" cy="4525963"/>
          </a:xfrm>
        </p:spPr>
      </p:pic>
    </p:spTree>
    <p:extLst>
      <p:ext uri="{BB962C8B-B14F-4D97-AF65-F5344CB8AC3E}">
        <p14:creationId xmlns:p14="http://schemas.microsoft.com/office/powerpoint/2010/main" val="3595608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</a:t>
            </a:r>
            <a:r>
              <a:rPr lang="it-IT" dirty="0" smtClean="0"/>
              <a:t>– </a:t>
            </a:r>
            <a:r>
              <a:rPr lang="it-IT" dirty="0" err="1" smtClean="0"/>
              <a:t>Registered</a:t>
            </a:r>
            <a:r>
              <a:rPr lang="it-IT" dirty="0" smtClean="0"/>
              <a:t> </a:t>
            </a:r>
            <a:r>
              <a:rPr lang="it-IT" dirty="0" err="1" smtClean="0"/>
              <a:t>Passenger</a:t>
            </a:r>
            <a:r>
              <a:rPr lang="it-IT" dirty="0" smtClean="0"/>
              <a:t> </a:t>
            </a:r>
            <a:r>
              <a:rPr lang="it-IT" dirty="0" err="1" smtClean="0"/>
              <a:t>cancels</a:t>
            </a:r>
            <a:r>
              <a:rPr lang="it-IT" dirty="0" smtClean="0"/>
              <a:t> a </a:t>
            </a:r>
            <a:r>
              <a:rPr lang="it-IT" dirty="0" err="1" smtClean="0"/>
              <a:t>reservation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122" y="1600200"/>
            <a:ext cx="7881418" cy="4525963"/>
          </a:xfrm>
        </p:spPr>
      </p:pic>
    </p:spTree>
    <p:extLst>
      <p:ext uri="{BB962C8B-B14F-4D97-AF65-F5344CB8AC3E}">
        <p14:creationId xmlns:p14="http://schemas.microsoft.com/office/powerpoint/2010/main" val="241466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</a:t>
            </a:r>
            <a:r>
              <a:rPr lang="it-IT" dirty="0" smtClean="0"/>
              <a:t>– Taxi Driver </a:t>
            </a:r>
            <a:r>
              <a:rPr lang="it-IT" dirty="0" err="1" smtClean="0"/>
              <a:t>gives</a:t>
            </a:r>
            <a:r>
              <a:rPr lang="it-IT" dirty="0" smtClean="0"/>
              <a:t> </a:t>
            </a:r>
            <a:r>
              <a:rPr lang="it-IT" dirty="0" err="1" smtClean="0"/>
              <a:t>availability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586" y="1600200"/>
            <a:ext cx="6504491" cy="4525963"/>
          </a:xfrm>
        </p:spPr>
      </p:pic>
    </p:spTree>
    <p:extLst>
      <p:ext uri="{BB962C8B-B14F-4D97-AF65-F5344CB8AC3E}">
        <p14:creationId xmlns:p14="http://schemas.microsoft.com/office/powerpoint/2010/main" val="829317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</a:t>
            </a:r>
            <a:r>
              <a:rPr lang="it-IT" dirty="0" smtClean="0"/>
              <a:t>– Taxi Driver </a:t>
            </a:r>
            <a:r>
              <a:rPr lang="it-IT" dirty="0" err="1" smtClean="0"/>
              <a:t>revokes</a:t>
            </a:r>
            <a:r>
              <a:rPr lang="it-IT" dirty="0" smtClean="0"/>
              <a:t> </a:t>
            </a:r>
            <a:r>
              <a:rPr lang="it-IT" dirty="0" err="1" smtClean="0"/>
              <a:t>availability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2120" y="1600200"/>
            <a:ext cx="6573422" cy="4525963"/>
          </a:xfrm>
        </p:spPr>
      </p:pic>
    </p:spTree>
    <p:extLst>
      <p:ext uri="{BB962C8B-B14F-4D97-AF65-F5344CB8AC3E}">
        <p14:creationId xmlns:p14="http://schemas.microsoft.com/office/powerpoint/2010/main" val="3575104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</a:t>
            </a:r>
            <a:r>
              <a:rPr lang="it-IT" dirty="0" smtClean="0"/>
              <a:t>– Taxi Driver </a:t>
            </a:r>
            <a:r>
              <a:rPr lang="it-IT" dirty="0" err="1" smtClean="0"/>
              <a:t>accepts</a:t>
            </a:r>
            <a:r>
              <a:rPr lang="it-IT" dirty="0" smtClean="0"/>
              <a:t> a ride </a:t>
            </a:r>
            <a:r>
              <a:rPr lang="it-IT" dirty="0" err="1" smtClean="0"/>
              <a:t>request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1843" y="1306286"/>
            <a:ext cx="6534398" cy="4819877"/>
          </a:xfrm>
        </p:spPr>
      </p:pic>
    </p:spTree>
    <p:extLst>
      <p:ext uri="{BB962C8B-B14F-4D97-AF65-F5344CB8AC3E}">
        <p14:creationId xmlns:p14="http://schemas.microsoft.com/office/powerpoint/2010/main" val="374265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Sequence</a:t>
            </a:r>
            <a:r>
              <a:rPr lang="it-IT" dirty="0"/>
              <a:t> </a:t>
            </a:r>
            <a:r>
              <a:rPr lang="it-IT" dirty="0" err="1"/>
              <a:t>Diagram</a:t>
            </a:r>
            <a:r>
              <a:rPr lang="it-IT" dirty="0"/>
              <a:t> </a:t>
            </a:r>
            <a:r>
              <a:rPr lang="it-IT" dirty="0" smtClean="0"/>
              <a:t>– Taxi Driver </a:t>
            </a:r>
            <a:r>
              <a:rPr lang="it-IT" dirty="0" err="1" smtClean="0"/>
              <a:t>refuses</a:t>
            </a:r>
            <a:r>
              <a:rPr lang="it-IT" dirty="0" smtClean="0"/>
              <a:t> a ride </a:t>
            </a:r>
            <a:r>
              <a:rPr lang="it-IT" dirty="0" err="1" smtClean="0"/>
              <a:t>request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6247" y="1341120"/>
            <a:ext cx="5585589" cy="4724083"/>
          </a:xfrm>
        </p:spPr>
      </p:pic>
    </p:spTree>
    <p:extLst>
      <p:ext uri="{BB962C8B-B14F-4D97-AF65-F5344CB8AC3E}">
        <p14:creationId xmlns:p14="http://schemas.microsoft.com/office/powerpoint/2010/main" val="3671457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State Chart - </a:t>
            </a:r>
            <a:r>
              <a:rPr lang="it-IT" dirty="0" err="1" smtClean="0"/>
              <a:t>Request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775" y="1504406"/>
            <a:ext cx="8114113" cy="4525963"/>
          </a:xfrm>
        </p:spPr>
      </p:pic>
    </p:spTree>
    <p:extLst>
      <p:ext uri="{BB962C8B-B14F-4D97-AF65-F5344CB8AC3E}">
        <p14:creationId xmlns:p14="http://schemas.microsoft.com/office/powerpoint/2010/main" val="3797215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State Chart - </a:t>
            </a:r>
            <a:r>
              <a:rPr lang="it-IT" dirty="0" err="1" smtClean="0"/>
              <a:t>Reservation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221" y="1600200"/>
            <a:ext cx="6781221" cy="4525963"/>
          </a:xfrm>
        </p:spPr>
      </p:pic>
    </p:spTree>
    <p:extLst>
      <p:ext uri="{BB962C8B-B14F-4D97-AF65-F5344CB8AC3E}">
        <p14:creationId xmlns:p14="http://schemas.microsoft.com/office/powerpoint/2010/main" val="2166176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Non </a:t>
            </a:r>
            <a:r>
              <a:rPr lang="it-IT" dirty="0" err="1" smtClean="0"/>
              <a:t>Functional</a:t>
            </a:r>
            <a:r>
              <a:rPr lang="it-IT" dirty="0" smtClean="0"/>
              <a:t> </a:t>
            </a:r>
            <a:r>
              <a:rPr lang="it-IT" dirty="0" err="1" smtClean="0"/>
              <a:t>Requirements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algn="just"/>
            <a:r>
              <a:rPr lang="en-US" b="1" dirty="0"/>
              <a:t>User friendliness</a:t>
            </a:r>
          </a:p>
          <a:p>
            <a:pPr algn="just"/>
            <a:r>
              <a:rPr lang="en-US" dirty="0"/>
              <a:t>The user interface has to be simple and intuitive. This will help any kind </a:t>
            </a:r>
            <a:r>
              <a:rPr lang="en-US" dirty="0" smtClean="0"/>
              <a:t>of user </a:t>
            </a:r>
            <a:r>
              <a:rPr lang="en-US" dirty="0"/>
              <a:t>to easily access our service.</a:t>
            </a:r>
          </a:p>
          <a:p>
            <a:pPr algn="just"/>
            <a:r>
              <a:rPr lang="en-US" b="1" dirty="0" smtClean="0"/>
              <a:t>Portability</a:t>
            </a:r>
            <a:endParaRPr lang="en-US" b="1" dirty="0"/>
          </a:p>
          <a:p>
            <a:pPr algn="just"/>
            <a:r>
              <a:rPr lang="en-US" dirty="0"/>
              <a:t>The client has to be compatible to all the major hardware and </a:t>
            </a:r>
            <a:r>
              <a:rPr lang="en-US" dirty="0" smtClean="0"/>
              <a:t>software platform </a:t>
            </a:r>
            <a:r>
              <a:rPr lang="en-US" dirty="0"/>
              <a:t>on the market. </a:t>
            </a:r>
          </a:p>
          <a:p>
            <a:pPr algn="just"/>
            <a:r>
              <a:rPr lang="en-US" b="1" dirty="0" smtClean="0"/>
              <a:t>Performance</a:t>
            </a:r>
            <a:endParaRPr lang="en-US" b="1" dirty="0"/>
          </a:p>
          <a:p>
            <a:pPr algn="just"/>
            <a:r>
              <a:rPr lang="en-US" dirty="0"/>
              <a:t>In order to have a good service, the system has to be reactive and able </a:t>
            </a:r>
            <a:r>
              <a:rPr lang="en-US" dirty="0" smtClean="0"/>
              <a:t>to answer </a:t>
            </a:r>
            <a:r>
              <a:rPr lang="en-US" dirty="0"/>
              <a:t>a high number of simultaneous requests. </a:t>
            </a:r>
            <a:r>
              <a:rPr lang="en-US" dirty="0" smtClean="0"/>
              <a:t>The interaction </a:t>
            </a:r>
            <a:r>
              <a:rPr lang="en-US" dirty="0"/>
              <a:t>between the client and the server has to be reduced to a </a:t>
            </a:r>
            <a:r>
              <a:rPr lang="en-US" dirty="0" smtClean="0"/>
              <a:t>minimum, in </a:t>
            </a:r>
            <a:r>
              <a:rPr lang="en-US" dirty="0"/>
              <a:t>order to prevent overload.</a:t>
            </a:r>
          </a:p>
          <a:p>
            <a:pPr algn="just"/>
            <a:r>
              <a:rPr lang="en-US" b="1" dirty="0" smtClean="0"/>
              <a:t>Availability</a:t>
            </a:r>
            <a:endParaRPr lang="en-US" b="1" dirty="0"/>
          </a:p>
          <a:p>
            <a:pPr algn="just"/>
            <a:r>
              <a:rPr lang="en-US" dirty="0"/>
              <a:t>The service should be available to the user the highest possible amount </a:t>
            </a:r>
            <a:r>
              <a:rPr lang="en-US" dirty="0" smtClean="0"/>
              <a:t>of time</a:t>
            </a:r>
            <a:r>
              <a:rPr lang="en-US" dirty="0"/>
              <a:t>. We suppose to be able to grant a 4-nines availability, which means </a:t>
            </a:r>
            <a:r>
              <a:rPr lang="en-US" dirty="0" smtClean="0"/>
              <a:t>a 52 </a:t>
            </a:r>
            <a:r>
              <a:rPr lang="en-US" dirty="0"/>
              <a:t>minutes per </a:t>
            </a:r>
            <a:r>
              <a:rPr lang="en-US" dirty="0" smtClean="0"/>
              <a:t>years of downtime.</a:t>
            </a:r>
            <a:endParaRPr lang="en-US" dirty="0"/>
          </a:p>
          <a:p>
            <a:pPr algn="just"/>
            <a:r>
              <a:rPr lang="en-US" b="1" dirty="0" smtClean="0"/>
              <a:t>Data </a:t>
            </a:r>
            <a:r>
              <a:rPr lang="en-US" b="1" dirty="0"/>
              <a:t>integrity and consistency</a:t>
            </a:r>
          </a:p>
          <a:p>
            <a:pPr algn="just"/>
            <a:r>
              <a:rPr lang="en-US" dirty="0"/>
              <a:t>Data have to be always accessible, so the system has to provide an </a:t>
            </a:r>
            <a:r>
              <a:rPr lang="en-US" dirty="0" smtClean="0"/>
              <a:t>access to </a:t>
            </a:r>
            <a:r>
              <a:rPr lang="en-US" dirty="0"/>
              <a:t>them in normal condition. </a:t>
            </a:r>
            <a:r>
              <a:rPr lang="en-US" b="1" dirty="0" smtClean="0"/>
              <a:t>Security</a:t>
            </a:r>
            <a:endParaRPr lang="en-US" b="1" dirty="0"/>
          </a:p>
          <a:p>
            <a:pPr algn="just"/>
            <a:r>
              <a:rPr lang="en-US" dirty="0"/>
              <a:t>To ensure that sensible data remain private, the system should offer </a:t>
            </a:r>
            <a:r>
              <a:rPr lang="en-US" dirty="0" smtClean="0"/>
              <a:t>different security </a:t>
            </a:r>
            <a:r>
              <a:rPr lang="en-US" dirty="0"/>
              <a:t>measures. The accounts are protected by the couple </a:t>
            </a:r>
            <a:r>
              <a:rPr lang="en-US" dirty="0" smtClean="0"/>
              <a:t>username-password</a:t>
            </a:r>
            <a:r>
              <a:rPr lang="en-US" dirty="0"/>
              <a:t>. Data should be filtered in order to avoid vicious or </a:t>
            </a:r>
            <a:r>
              <a:rPr lang="en-US" dirty="0" smtClean="0"/>
              <a:t>unwanted modification </a:t>
            </a:r>
            <a:r>
              <a:rPr lang="en-US" dirty="0"/>
              <a:t>in the data base (e.g. SQL injection). Finally, in order </a:t>
            </a:r>
            <a:r>
              <a:rPr lang="en-US" dirty="0" smtClean="0"/>
              <a:t>to protect </a:t>
            </a:r>
            <a:r>
              <a:rPr lang="en-US" dirty="0"/>
              <a:t>the on-line transmission of data an HTTPS protocol could be used</a:t>
            </a:r>
            <a:r>
              <a:rPr lang="en-US" dirty="0" smtClean="0"/>
              <a:t>.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54254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Alloy</a:t>
            </a:r>
            <a:r>
              <a:rPr lang="it-IT" dirty="0" smtClean="0"/>
              <a:t> World – Casual Situation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410" y="1716397"/>
            <a:ext cx="8323263" cy="3788470"/>
          </a:xfrm>
        </p:spPr>
      </p:pic>
    </p:spTree>
    <p:extLst>
      <p:ext uri="{BB962C8B-B14F-4D97-AF65-F5344CB8AC3E}">
        <p14:creationId xmlns:p14="http://schemas.microsoft.com/office/powerpoint/2010/main" val="1128697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Actors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b="1" dirty="0" smtClean="0">
                <a:latin typeface="+mn-lt"/>
              </a:rPr>
              <a:t>Guest</a:t>
            </a:r>
            <a:r>
              <a:rPr lang="en-US" sz="1800" dirty="0" smtClean="0">
                <a:latin typeface="+mn-lt"/>
              </a:rPr>
              <a:t>: </a:t>
            </a:r>
          </a:p>
          <a:p>
            <a:pPr marL="342900" indent="-342900">
              <a:buFontTx/>
              <a:buChar char="-"/>
            </a:pPr>
            <a:r>
              <a:rPr lang="en-US" sz="1800" dirty="0" smtClean="0">
                <a:latin typeface="+mn-lt"/>
              </a:rPr>
              <a:t>Request a taxi: requires personal information</a:t>
            </a:r>
          </a:p>
          <a:p>
            <a:pPr marL="342900" indent="-342900">
              <a:buFontTx/>
              <a:buChar char="-"/>
            </a:pPr>
            <a:r>
              <a:rPr lang="en-US" sz="1800" dirty="0" smtClean="0">
                <a:latin typeface="+mn-lt"/>
              </a:rPr>
              <a:t>Register</a:t>
            </a:r>
          </a:p>
          <a:p>
            <a:pPr marL="342900" indent="-342900">
              <a:buFontTx/>
              <a:buChar char="-"/>
            </a:pPr>
            <a:endParaRPr lang="en-US" sz="1800" dirty="0" smtClean="0">
              <a:latin typeface="+mn-lt"/>
            </a:endParaRPr>
          </a:p>
          <a:p>
            <a:r>
              <a:rPr lang="en-US" sz="1800" b="1" dirty="0" smtClean="0">
                <a:latin typeface="+mn-lt"/>
              </a:rPr>
              <a:t>Registered Passenger: </a:t>
            </a:r>
          </a:p>
          <a:p>
            <a:pPr marL="342900" indent="-342900">
              <a:buFontTx/>
              <a:buChar char="-"/>
            </a:pPr>
            <a:r>
              <a:rPr lang="en-US" sz="1800" dirty="0" smtClean="0">
                <a:latin typeface="+mn-lt"/>
              </a:rPr>
              <a:t>Login</a:t>
            </a:r>
          </a:p>
          <a:p>
            <a:pPr marL="342900" indent="-342900">
              <a:buFontTx/>
              <a:buChar char="-"/>
            </a:pPr>
            <a:r>
              <a:rPr lang="en-US" sz="1800" dirty="0" smtClean="0">
                <a:latin typeface="+mn-lt"/>
              </a:rPr>
              <a:t>Request a taxi: no extra information needed</a:t>
            </a:r>
          </a:p>
          <a:p>
            <a:pPr marL="342900" indent="-342900">
              <a:buFontTx/>
              <a:buChar char="-"/>
            </a:pPr>
            <a:r>
              <a:rPr lang="en-US" sz="1800" dirty="0" smtClean="0">
                <a:latin typeface="+mn-lt"/>
              </a:rPr>
              <a:t>Reserve a taxi: origin and destination, has to be made at least 2 hour  before the desired time</a:t>
            </a:r>
          </a:p>
          <a:p>
            <a:endParaRPr lang="en-US" sz="1800" b="1" dirty="0">
              <a:latin typeface="+mn-lt"/>
            </a:endParaRPr>
          </a:p>
          <a:p>
            <a:r>
              <a:rPr lang="en-US" sz="1800" b="1" dirty="0" smtClean="0">
                <a:latin typeface="+mn-lt"/>
              </a:rPr>
              <a:t>Taxi Drivers:</a:t>
            </a:r>
            <a:r>
              <a:rPr lang="en-US" sz="1800" dirty="0" smtClean="0">
                <a:latin typeface="+mn-lt"/>
              </a:rPr>
              <a:t> </a:t>
            </a:r>
          </a:p>
          <a:p>
            <a:pPr marL="342900" indent="-342900">
              <a:buFontTx/>
              <a:buChar char="-"/>
            </a:pPr>
            <a:r>
              <a:rPr lang="en-US" sz="1800" dirty="0" smtClean="0">
                <a:latin typeface="+mn-lt"/>
              </a:rPr>
              <a:t>Give/Revoke availability</a:t>
            </a:r>
          </a:p>
          <a:p>
            <a:pPr marL="342900" indent="-342900">
              <a:buFontTx/>
              <a:buChar char="-"/>
            </a:pPr>
            <a:r>
              <a:rPr lang="en-US" sz="1800" dirty="0" smtClean="0">
                <a:latin typeface="+mn-lt"/>
              </a:rPr>
              <a:t>Accept/Refuse requests</a:t>
            </a:r>
            <a:endParaRPr lang="it-IT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95462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Goals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>
                <a:latin typeface="+mn-lt"/>
              </a:rPr>
              <a:t>• Permit a guest to register to the service.</a:t>
            </a:r>
          </a:p>
          <a:p>
            <a:r>
              <a:rPr lang="en-US" sz="1800" dirty="0">
                <a:latin typeface="+mn-lt"/>
              </a:rPr>
              <a:t>• Permit a guest to request a taxi.</a:t>
            </a:r>
          </a:p>
          <a:p>
            <a:r>
              <a:rPr lang="en-US" sz="1800" dirty="0">
                <a:latin typeface="+mn-lt"/>
              </a:rPr>
              <a:t>• Permit a guest to sign in and become a registered passenger</a:t>
            </a:r>
          </a:p>
          <a:p>
            <a:r>
              <a:rPr lang="en-US" sz="1800" dirty="0">
                <a:latin typeface="+mn-lt"/>
              </a:rPr>
              <a:t>• Permit a registered passenger to require a taxi.</a:t>
            </a:r>
          </a:p>
          <a:p>
            <a:r>
              <a:rPr lang="en-US" sz="1800" dirty="0">
                <a:latin typeface="+mn-lt"/>
              </a:rPr>
              <a:t>• Permit a registered passenger to make a reservation.</a:t>
            </a:r>
          </a:p>
          <a:p>
            <a:r>
              <a:rPr lang="en-US" sz="1800" dirty="0">
                <a:latin typeface="+mn-lt"/>
              </a:rPr>
              <a:t>• Permit a registered passenger to cancel a reservation.</a:t>
            </a:r>
          </a:p>
          <a:p>
            <a:r>
              <a:rPr lang="en-US" sz="1800" dirty="0">
                <a:latin typeface="+mn-lt"/>
              </a:rPr>
              <a:t>• Permit a taxi driver to give the system his availability.</a:t>
            </a:r>
          </a:p>
          <a:p>
            <a:r>
              <a:rPr lang="en-US" sz="1800" dirty="0">
                <a:latin typeface="+mn-lt"/>
              </a:rPr>
              <a:t>• Permit a taxi driver to revoke his availability.</a:t>
            </a:r>
          </a:p>
          <a:p>
            <a:r>
              <a:rPr lang="en-US" sz="1800" dirty="0">
                <a:latin typeface="+mn-lt"/>
              </a:rPr>
              <a:t>• Permit a taxi driver to accept a ride request.</a:t>
            </a:r>
          </a:p>
          <a:p>
            <a:r>
              <a:rPr lang="en-US" sz="1800" dirty="0">
                <a:latin typeface="+mn-lt"/>
              </a:rPr>
              <a:t>• Permit a taxi driver to refuse a ride request</a:t>
            </a:r>
            <a:endParaRPr lang="it-IT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9323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Assumptions</a:t>
            </a:r>
            <a:r>
              <a:rPr lang="it-IT" dirty="0" smtClean="0"/>
              <a:t> and </a:t>
            </a:r>
            <a:r>
              <a:rPr lang="it-IT" dirty="0" err="1" smtClean="0"/>
              <a:t>Dependencies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just"/>
            <a:r>
              <a:rPr lang="en-US" sz="1800" dirty="0" smtClean="0">
                <a:latin typeface="+mn-lt"/>
              </a:rPr>
              <a:t>• </a:t>
            </a:r>
            <a:r>
              <a:rPr lang="en-US" sz="1800" dirty="0">
                <a:latin typeface="+mn-lt"/>
              </a:rPr>
              <a:t>There is not an administrator or a privileged user. We think that a</a:t>
            </a:r>
          </a:p>
          <a:p>
            <a:pPr algn="just"/>
            <a:r>
              <a:rPr lang="en-US" sz="1800" dirty="0">
                <a:latin typeface="+mn-lt"/>
              </a:rPr>
              <a:t>hierarchy of users is not necessary to keep the system safe</a:t>
            </a:r>
            <a:r>
              <a:rPr lang="en-US" sz="1800" dirty="0" smtClean="0">
                <a:latin typeface="+mn-lt"/>
              </a:rPr>
              <a:t>;</a:t>
            </a:r>
          </a:p>
          <a:p>
            <a:pPr algn="just"/>
            <a:r>
              <a:rPr lang="en-US" sz="1800" dirty="0" smtClean="0">
                <a:latin typeface="+mn-lt"/>
              </a:rPr>
              <a:t> • </a:t>
            </a:r>
            <a:r>
              <a:rPr lang="en-US" sz="1800" dirty="0">
                <a:latin typeface="+mn-lt"/>
              </a:rPr>
              <a:t>Guest user is identified through his public IP address;</a:t>
            </a:r>
          </a:p>
          <a:p>
            <a:pPr algn="just"/>
            <a:r>
              <a:rPr lang="en-US" sz="1800" dirty="0">
                <a:latin typeface="+mn-lt"/>
              </a:rPr>
              <a:t>• The position of the user can always be determined, via browser or GPS</a:t>
            </a:r>
          </a:p>
          <a:p>
            <a:pPr algn="just"/>
            <a:r>
              <a:rPr lang="en-US" sz="1800" dirty="0">
                <a:latin typeface="+mn-lt"/>
              </a:rPr>
              <a:t>(see HTML5 Geolocation), and has a good approximation. Otherwise</a:t>
            </a:r>
          </a:p>
          <a:p>
            <a:pPr algn="just"/>
            <a:r>
              <a:rPr lang="en-US" sz="1800" dirty="0">
                <a:latin typeface="+mn-lt"/>
              </a:rPr>
              <a:t>the service will not be accessible;</a:t>
            </a:r>
          </a:p>
          <a:p>
            <a:pPr algn="just"/>
            <a:r>
              <a:rPr lang="en-US" sz="1800" dirty="0">
                <a:latin typeface="+mn-lt"/>
              </a:rPr>
              <a:t>• A taxi driver can access the service only if he is signed up. The </a:t>
            </a:r>
            <a:r>
              <a:rPr lang="en-US" sz="1800" dirty="0" smtClean="0">
                <a:latin typeface="+mn-lt"/>
              </a:rPr>
              <a:t>registration </a:t>
            </a:r>
            <a:r>
              <a:rPr lang="en-US" sz="1800" dirty="0">
                <a:latin typeface="+mn-lt"/>
              </a:rPr>
              <a:t>is made directly by the taxi provider, therefore taxi drivers</a:t>
            </a:r>
          </a:p>
          <a:p>
            <a:pPr algn="just"/>
            <a:r>
              <a:rPr lang="en-US" sz="1800" dirty="0">
                <a:latin typeface="+mn-lt"/>
              </a:rPr>
              <a:t>will simply have to sign in in order to access the service. The taxi</a:t>
            </a:r>
          </a:p>
          <a:p>
            <a:pPr algn="just"/>
            <a:r>
              <a:rPr lang="en-US" sz="1800" dirty="0">
                <a:latin typeface="+mn-lt"/>
              </a:rPr>
              <a:t>provider assigns an ID number to taxis.</a:t>
            </a:r>
          </a:p>
          <a:p>
            <a:pPr algn="just"/>
            <a:r>
              <a:rPr lang="en-US" sz="1800" dirty="0">
                <a:latin typeface="+mn-lt"/>
              </a:rPr>
              <a:t>• Through the ID number of a taxi it is possible to retrieve some </a:t>
            </a:r>
            <a:r>
              <a:rPr lang="en-US" sz="1800" dirty="0" err="1" smtClean="0">
                <a:latin typeface="+mn-lt"/>
              </a:rPr>
              <a:t>informations</a:t>
            </a:r>
            <a:r>
              <a:rPr lang="en-US" sz="1800" dirty="0" smtClean="0">
                <a:latin typeface="+mn-lt"/>
              </a:rPr>
              <a:t> </a:t>
            </a:r>
            <a:r>
              <a:rPr lang="en-US" sz="1800" dirty="0">
                <a:latin typeface="+mn-lt"/>
              </a:rPr>
              <a:t>(like the location) of the taxi itself</a:t>
            </a:r>
            <a:r>
              <a:rPr lang="en-US" sz="1800" dirty="0" smtClean="0">
                <a:latin typeface="+mn-lt"/>
              </a:rPr>
              <a:t>;</a:t>
            </a:r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36707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Assumption and Dependencies</a:t>
            </a:r>
            <a:endParaRPr lang="it-IT" dirty="0"/>
          </a:p>
        </p:txBody>
      </p:sp>
      <p:sp>
        <p:nvSpPr>
          <p:cNvPr id="5" name="Segnaposto contenuto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1800" dirty="0">
                <a:latin typeface="+mj-lt"/>
              </a:rPr>
              <a:t>• If a taxi driver does not accept a call within 1 minute after the </a:t>
            </a:r>
            <a:r>
              <a:rPr lang="en-US" sz="1800" dirty="0" smtClean="0">
                <a:latin typeface="+mj-lt"/>
              </a:rPr>
              <a:t>notification</a:t>
            </a:r>
            <a:r>
              <a:rPr lang="en-US" sz="1800" dirty="0">
                <a:latin typeface="+mj-lt"/>
              </a:rPr>
              <a:t>, a rejection will be automatically recorded in the database and</a:t>
            </a:r>
          </a:p>
          <a:p>
            <a:pPr algn="just"/>
            <a:r>
              <a:rPr lang="en-US" sz="1800" dirty="0">
                <a:latin typeface="+mj-lt"/>
              </a:rPr>
              <a:t>the request will be forwarded to another taxi;</a:t>
            </a:r>
          </a:p>
          <a:p>
            <a:pPr algn="just"/>
            <a:r>
              <a:rPr lang="en-US" sz="1800" dirty="0">
                <a:latin typeface="+mj-lt"/>
              </a:rPr>
              <a:t>• After 3 consecutive rejections (voluntary or involuntary) the taxi avail-</a:t>
            </a:r>
          </a:p>
          <a:p>
            <a:pPr algn="just"/>
            <a:r>
              <a:rPr lang="en-US" sz="1800" dirty="0">
                <a:latin typeface="+mj-lt"/>
              </a:rPr>
              <a:t>ability will be revoked automatically;</a:t>
            </a:r>
          </a:p>
          <a:p>
            <a:pPr algn="just"/>
            <a:r>
              <a:rPr lang="en-US" sz="1800" dirty="0">
                <a:latin typeface="+mj-lt"/>
              </a:rPr>
              <a:t>• After a request, a user (registered or guest) can not make other re-</a:t>
            </a:r>
          </a:p>
          <a:p>
            <a:pPr algn="just"/>
            <a:r>
              <a:rPr lang="en-US" sz="1800" dirty="0">
                <a:latin typeface="+mj-lt"/>
              </a:rPr>
              <a:t>quests in the next 30 minutes;</a:t>
            </a:r>
          </a:p>
          <a:p>
            <a:pPr algn="just"/>
            <a:r>
              <a:rPr lang="en-US" sz="1800" dirty="0">
                <a:latin typeface="+mj-lt"/>
              </a:rPr>
              <a:t>• Reservations must be taken at least 2 hours in advance from the time</a:t>
            </a:r>
          </a:p>
          <a:p>
            <a:pPr algn="just"/>
            <a:r>
              <a:rPr lang="en-US" sz="1800" dirty="0">
                <a:latin typeface="+mj-lt"/>
              </a:rPr>
              <a:t>of taxi request, otherwise the reservation will not be accepted;</a:t>
            </a:r>
          </a:p>
          <a:p>
            <a:pPr algn="just"/>
            <a:r>
              <a:rPr lang="en-US" sz="1800" dirty="0">
                <a:latin typeface="+mj-lt"/>
              </a:rPr>
              <a:t>• Reservations must have 30 minutes of distance between them, </a:t>
            </a:r>
            <a:r>
              <a:rPr lang="en-US" sz="1800" dirty="0" smtClean="0">
                <a:latin typeface="+mj-lt"/>
              </a:rPr>
              <a:t>otherwise </a:t>
            </a:r>
            <a:r>
              <a:rPr lang="en-US" sz="1800" dirty="0">
                <a:latin typeface="+mj-lt"/>
              </a:rPr>
              <a:t>they will not be accepted</a:t>
            </a:r>
          </a:p>
          <a:p>
            <a:pPr algn="just"/>
            <a:r>
              <a:rPr lang="en-US" sz="1800" dirty="0">
                <a:latin typeface="+mj-lt"/>
              </a:rPr>
              <a:t>• A user that registered a reservation for a taxi can not make requests</a:t>
            </a:r>
          </a:p>
          <a:p>
            <a:pPr algn="just"/>
            <a:r>
              <a:rPr lang="en-US" sz="1800" dirty="0">
                <a:latin typeface="+mj-lt"/>
              </a:rPr>
              <a:t>within 30 minutes before the reservation;</a:t>
            </a:r>
          </a:p>
          <a:p>
            <a:pPr algn="just"/>
            <a:endParaRPr lang="en-US" sz="1800" dirty="0">
              <a:latin typeface="+mj-lt"/>
            </a:endParaRPr>
          </a:p>
          <a:p>
            <a:pPr algn="just"/>
            <a:endParaRPr lang="it-IT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980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Mockup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6060" y="1495697"/>
            <a:ext cx="4525963" cy="4525963"/>
          </a:xfrm>
        </p:spPr>
      </p:pic>
    </p:spTree>
    <p:extLst>
      <p:ext uri="{BB962C8B-B14F-4D97-AF65-F5344CB8AC3E}">
        <p14:creationId xmlns:p14="http://schemas.microsoft.com/office/powerpoint/2010/main" val="272001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Mockup</a:t>
            </a:r>
            <a:r>
              <a:rPr lang="it-IT" dirty="0" smtClean="0"/>
              <a:t/>
            </a:r>
            <a:br>
              <a:rPr lang="it-IT" dirty="0" smtClean="0"/>
            </a:b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819" y="1417319"/>
            <a:ext cx="6306446" cy="4525963"/>
          </a:xfrm>
        </p:spPr>
      </p:pic>
    </p:spTree>
    <p:extLst>
      <p:ext uri="{BB962C8B-B14F-4D97-AF65-F5344CB8AC3E}">
        <p14:creationId xmlns:p14="http://schemas.microsoft.com/office/powerpoint/2010/main" val="251387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Mockup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819" y="1391195"/>
            <a:ext cx="6306446" cy="4525963"/>
          </a:xfrm>
        </p:spPr>
      </p:pic>
    </p:spTree>
    <p:extLst>
      <p:ext uri="{BB962C8B-B14F-4D97-AF65-F5344CB8AC3E}">
        <p14:creationId xmlns:p14="http://schemas.microsoft.com/office/powerpoint/2010/main" val="366600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371</TotalTime>
  <Words>1157</Words>
  <Application>Microsoft Office PowerPoint</Application>
  <PresentationFormat>Presentazione su schermo (4:3)</PresentationFormat>
  <Paragraphs>127</Paragraphs>
  <Slides>29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29</vt:i4>
      </vt:variant>
    </vt:vector>
  </HeadingPairs>
  <TitlesOfParts>
    <vt:vector size="33" baseType="lpstr">
      <vt:lpstr>Arial</vt:lpstr>
      <vt:lpstr>Calibri</vt:lpstr>
      <vt:lpstr>Wingdings</vt:lpstr>
      <vt:lpstr>POLI</vt:lpstr>
      <vt:lpstr>Titolo presentazione sottotitolo</vt:lpstr>
      <vt:lpstr>Introduction </vt:lpstr>
      <vt:lpstr>Actors</vt:lpstr>
      <vt:lpstr>Goals</vt:lpstr>
      <vt:lpstr>Assumptions and Dependencies</vt:lpstr>
      <vt:lpstr>Assumption and Dependencies</vt:lpstr>
      <vt:lpstr>Mockup</vt:lpstr>
      <vt:lpstr>Mockup </vt:lpstr>
      <vt:lpstr>Mockup</vt:lpstr>
      <vt:lpstr>Mockup</vt:lpstr>
      <vt:lpstr>API</vt:lpstr>
      <vt:lpstr>Functional Requirements</vt:lpstr>
      <vt:lpstr>Functional Requirements</vt:lpstr>
      <vt:lpstr>Class diagram </vt:lpstr>
      <vt:lpstr>Use Case diagram</vt:lpstr>
      <vt:lpstr>Sequence Diagram – Guest registration </vt:lpstr>
      <vt:lpstr>Sequence Diagram – Guest makes a taxi request</vt:lpstr>
      <vt:lpstr>Sequence Diagram – Registered Passenger sign in</vt:lpstr>
      <vt:lpstr>Sequence Diagram – Registered Passenger makes a reservation</vt:lpstr>
      <vt:lpstr>Sequence Diagram – Registered Passenger makes a taxi request</vt:lpstr>
      <vt:lpstr>Sequence Diagram – Registered Passenger cancels a reservation</vt:lpstr>
      <vt:lpstr>Sequence Diagram – Taxi Driver gives availability</vt:lpstr>
      <vt:lpstr>Sequence Diagram – Taxi Driver revokes availability</vt:lpstr>
      <vt:lpstr>Sequence Diagram – Taxi Driver accepts a ride request</vt:lpstr>
      <vt:lpstr>Sequence Diagram – Taxi Driver refuses a ride request</vt:lpstr>
      <vt:lpstr>State Chart - Request</vt:lpstr>
      <vt:lpstr>State Chart - Reservation</vt:lpstr>
      <vt:lpstr>Non Functional Requirements</vt:lpstr>
      <vt:lpstr>Alloy World – Casual Situation</vt:lpstr>
    </vt:vector>
  </TitlesOfParts>
  <Company>Area Servizi ICT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Mattia Dagrada</cp:lastModifiedBy>
  <cp:revision>40</cp:revision>
  <dcterms:created xsi:type="dcterms:W3CDTF">2015-05-26T12:27:57Z</dcterms:created>
  <dcterms:modified xsi:type="dcterms:W3CDTF">2016-02-14T19:05:26Z</dcterms:modified>
</cp:coreProperties>
</file>